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2" r:id="rId1"/>
  </p:sldMasterIdLst>
  <p:sldIdLst>
    <p:sldId id="256" r:id="rId2"/>
  </p:sldIdLst>
  <p:sldSz cx="6858000" cy="9906000" type="A4"/>
  <p:notesSz cx="6797675" cy="9928225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3E6FD"/>
    <a:srgbClr val="FFFFD5"/>
    <a:srgbClr val="FFFFE7"/>
    <a:srgbClr val="FFFFCC"/>
    <a:srgbClr val="DAFEF0"/>
    <a:srgbClr val="FF99CC"/>
    <a:srgbClr val="FF9966"/>
    <a:srgbClr val="FF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015" autoAdjust="0"/>
    <p:restoredTop sz="94660"/>
  </p:normalViewPr>
  <p:slideViewPr>
    <p:cSldViewPr snapToGrid="0">
      <p:cViewPr>
        <p:scale>
          <a:sx n="292" d="100"/>
          <a:sy n="292" d="100"/>
        </p:scale>
        <p:origin x="-1356" y="-1284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857250" y="1621191"/>
            <a:ext cx="5143500" cy="3448756"/>
          </a:xfrm>
        </p:spPr>
        <p:txBody>
          <a:bodyPr anchor="b"/>
          <a:lstStyle>
            <a:lvl1pPr algn="ctr">
              <a:defRPr sz="3375"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350"/>
            </a:lvl1pPr>
            <a:lvl2pPr marL="257175" indent="0" algn="ctr">
              <a:buNone/>
              <a:defRPr sz="1125"/>
            </a:lvl2pPr>
            <a:lvl3pPr marL="514350" indent="0" algn="ctr">
              <a:buNone/>
              <a:defRPr sz="1013"/>
            </a:lvl3pPr>
            <a:lvl4pPr marL="771525" indent="0" algn="ctr">
              <a:buNone/>
              <a:defRPr sz="900"/>
            </a:lvl4pPr>
            <a:lvl5pPr marL="1028700" indent="0" algn="ctr">
              <a:buNone/>
              <a:defRPr sz="900"/>
            </a:lvl5pPr>
            <a:lvl6pPr marL="1285875" indent="0" algn="ctr">
              <a:buNone/>
              <a:defRPr sz="900"/>
            </a:lvl6pPr>
            <a:lvl7pPr marL="1543050" indent="0" algn="ctr">
              <a:buNone/>
              <a:defRPr sz="900"/>
            </a:lvl7pPr>
            <a:lvl8pPr marL="1800225" indent="0" algn="ctr">
              <a:buNone/>
              <a:defRPr sz="900"/>
            </a:lvl8pPr>
            <a:lvl9pPr marL="2057400" indent="0" algn="ctr">
              <a:buNone/>
              <a:defRPr sz="900"/>
            </a:lvl9pPr>
          </a:lstStyle>
          <a:p>
            <a:r>
              <a:rPr lang="sk-SK" smtClean="0"/>
              <a:t>Kliknutím upravte štýl predlohy podnadpisov</a:t>
            </a:r>
            <a:endParaRPr lang="sk-SK"/>
          </a:p>
        </p:txBody>
      </p:sp>
      <p:sp>
        <p:nvSpPr>
          <p:cNvPr id="4" name="Zástupný objekt pre dá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099C6-5751-4ECF-9B1E-32124618C966}" type="datetimeFigureOut">
              <a:rPr lang="sk-SK" smtClean="0"/>
              <a:t>23. 4. 2024</a:t>
            </a:fld>
            <a:endParaRPr lang="sk-SK"/>
          </a:p>
        </p:txBody>
      </p:sp>
      <p:sp>
        <p:nvSpPr>
          <p:cNvPr id="5" name="Zástupný objekt pre pät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objekt pre číslo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023612-BDA1-4160-8A2D-0F622D922E32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8708301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objekt pre z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 smtClean="0"/>
              <a:t>Upraviť štýly predlohy textu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objekt pre dá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099C6-5751-4ECF-9B1E-32124618C966}" type="datetimeFigureOut">
              <a:rPr lang="sk-SK" smtClean="0"/>
              <a:t>23. 4. 2024</a:t>
            </a:fld>
            <a:endParaRPr lang="sk-SK"/>
          </a:p>
        </p:txBody>
      </p:sp>
      <p:sp>
        <p:nvSpPr>
          <p:cNvPr id="5" name="Zástupný objekt pre pät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objekt pre číslo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023612-BDA1-4160-8A2D-0F622D922E32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5243177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/>
          <p:cNvSpPr>
            <a:spLocks noGrp="1"/>
          </p:cNvSpPr>
          <p:nvPr>
            <p:ph type="title" orient="vert"/>
          </p:nvPr>
        </p:nvSpPr>
        <p:spPr>
          <a:xfrm>
            <a:off x="4907756" y="527403"/>
            <a:ext cx="1478756" cy="8394877"/>
          </a:xfrm>
        </p:spPr>
        <p:txBody>
          <a:bodyPr vert="eaVert"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objekt pre zvislý text 2"/>
          <p:cNvSpPr>
            <a:spLocks noGrp="1"/>
          </p:cNvSpPr>
          <p:nvPr>
            <p:ph type="body" orient="vert" idx="1"/>
          </p:nvPr>
        </p:nvSpPr>
        <p:spPr>
          <a:xfrm>
            <a:off x="471487" y="527403"/>
            <a:ext cx="4350544" cy="8394877"/>
          </a:xfrm>
        </p:spPr>
        <p:txBody>
          <a:bodyPr vert="eaVert"/>
          <a:lstStyle/>
          <a:p>
            <a:pPr lvl="0"/>
            <a:r>
              <a:rPr lang="sk-SK" smtClean="0"/>
              <a:t>Upraviť štýly predlohy textu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objekt pre dá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099C6-5751-4ECF-9B1E-32124618C966}" type="datetimeFigureOut">
              <a:rPr lang="sk-SK" smtClean="0"/>
              <a:t>23. 4. 2024</a:t>
            </a:fld>
            <a:endParaRPr lang="sk-SK"/>
          </a:p>
        </p:txBody>
      </p:sp>
      <p:sp>
        <p:nvSpPr>
          <p:cNvPr id="5" name="Zástupný objekt pre pät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objekt pre číslo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023612-BDA1-4160-8A2D-0F622D922E32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8878007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 smtClean="0"/>
              <a:t>Upraviť štýly predlohy textu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objekt pre dá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099C6-5751-4ECF-9B1E-32124618C966}" type="datetimeFigureOut">
              <a:rPr lang="sk-SK" smtClean="0"/>
              <a:t>23. 4. 2024</a:t>
            </a:fld>
            <a:endParaRPr lang="sk-SK"/>
          </a:p>
        </p:txBody>
      </p:sp>
      <p:sp>
        <p:nvSpPr>
          <p:cNvPr id="5" name="Zástupný objekt pre pät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objekt pre číslo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023612-BDA1-4160-8A2D-0F622D922E32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9117949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916" y="2469622"/>
            <a:ext cx="5915025" cy="4120620"/>
          </a:xfrm>
        </p:spPr>
        <p:txBody>
          <a:bodyPr anchor="b"/>
          <a:lstStyle>
            <a:lvl1pPr>
              <a:defRPr sz="3375"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objekt pre text 2"/>
          <p:cNvSpPr>
            <a:spLocks noGrp="1"/>
          </p:cNvSpPr>
          <p:nvPr>
            <p:ph type="body" idx="1"/>
          </p:nvPr>
        </p:nvSpPr>
        <p:spPr>
          <a:xfrm>
            <a:off x="467916" y="6629225"/>
            <a:ext cx="5915025" cy="2166937"/>
          </a:xfrm>
        </p:spPr>
        <p:txBody>
          <a:bodyPr/>
          <a:lstStyle>
            <a:lvl1pPr marL="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1pPr>
            <a:lvl2pPr marL="257175" indent="0">
              <a:buNone/>
              <a:defRPr sz="1125">
                <a:solidFill>
                  <a:schemeClr val="tx1">
                    <a:tint val="75000"/>
                  </a:schemeClr>
                </a:solidFill>
              </a:defRPr>
            </a:lvl2pPr>
            <a:lvl3pPr marL="514350" indent="0">
              <a:buNone/>
              <a:defRPr sz="1013">
                <a:solidFill>
                  <a:schemeClr val="tx1">
                    <a:tint val="75000"/>
                  </a:schemeClr>
                </a:solidFill>
              </a:defRPr>
            </a:lvl3pPr>
            <a:lvl4pPr marL="7715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4pPr>
            <a:lvl5pPr marL="10287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5pPr>
            <a:lvl6pPr marL="128587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6pPr>
            <a:lvl7pPr marL="154305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7pPr>
            <a:lvl8pPr marL="18002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8pPr>
            <a:lvl9pPr marL="20574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 smtClean="0"/>
              <a:t>Upraviť štýly predlohy textu</a:t>
            </a:r>
          </a:p>
        </p:txBody>
      </p:sp>
      <p:sp>
        <p:nvSpPr>
          <p:cNvPr id="4" name="Zástupný objekt pre dá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099C6-5751-4ECF-9B1E-32124618C966}" type="datetimeFigureOut">
              <a:rPr lang="sk-SK" smtClean="0"/>
              <a:t>23. 4. 2024</a:t>
            </a:fld>
            <a:endParaRPr lang="sk-SK"/>
          </a:p>
        </p:txBody>
      </p:sp>
      <p:sp>
        <p:nvSpPr>
          <p:cNvPr id="5" name="Zástupný objekt pre pät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objekt pre číslo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023612-BDA1-4160-8A2D-0F622D922E32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8491371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objekt pre obsah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sk-SK" smtClean="0"/>
              <a:t>Upraviť štýly predlohy textu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objekt pre obsah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sk-SK" smtClean="0"/>
              <a:t>Upraviť štýly predlohy textu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objekt pre dá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099C6-5751-4ECF-9B1E-32124618C966}" type="datetimeFigureOut">
              <a:rPr lang="sk-SK" smtClean="0"/>
              <a:t>23. 4. 2024</a:t>
            </a:fld>
            <a:endParaRPr lang="sk-SK"/>
          </a:p>
        </p:txBody>
      </p:sp>
      <p:sp>
        <p:nvSpPr>
          <p:cNvPr id="6" name="Zástupný objekt pre pät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objekt pre číslo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023612-BDA1-4160-8A2D-0F622D922E32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2890757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72381" y="527404"/>
            <a:ext cx="5915025" cy="1914702"/>
          </a:xfrm>
        </p:spPr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objekt pre text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sk-SK" smtClean="0"/>
              <a:t>Upraviť štýly predlohy textu</a:t>
            </a:r>
          </a:p>
        </p:txBody>
      </p:sp>
      <p:sp>
        <p:nvSpPr>
          <p:cNvPr id="4" name="Zástupný objekt pre obsah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sk-SK" smtClean="0"/>
              <a:t>Upraviť štýly predlohy textu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objekt pre text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sk-SK" smtClean="0"/>
              <a:t>Upraviť štýly predlohy textu</a:t>
            </a:r>
          </a:p>
        </p:txBody>
      </p:sp>
      <p:sp>
        <p:nvSpPr>
          <p:cNvPr id="6" name="Zástupný objekt pre obsah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sk-SK" smtClean="0"/>
              <a:t>Upraviť štýly predlohy textu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7" name="Zástupný objekt pre dá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099C6-5751-4ECF-9B1E-32124618C966}" type="datetimeFigureOut">
              <a:rPr lang="sk-SK" smtClean="0"/>
              <a:t>23. 4. 2024</a:t>
            </a:fld>
            <a:endParaRPr lang="sk-SK"/>
          </a:p>
        </p:txBody>
      </p:sp>
      <p:sp>
        <p:nvSpPr>
          <p:cNvPr id="8" name="Zástupný objekt pre pät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Zástupný objekt pre číslo snímky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023612-BDA1-4160-8A2D-0F622D922E32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7496392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objekt pre dá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099C6-5751-4ECF-9B1E-32124618C966}" type="datetimeFigureOut">
              <a:rPr lang="sk-SK" smtClean="0"/>
              <a:t>23. 4. 2024</a:t>
            </a:fld>
            <a:endParaRPr lang="sk-SK"/>
          </a:p>
        </p:txBody>
      </p:sp>
      <p:sp>
        <p:nvSpPr>
          <p:cNvPr id="4" name="Zástupný objekt pre pät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Zástupný objekt pre číslo snímky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023612-BDA1-4160-8A2D-0F622D922E32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1589269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dá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099C6-5751-4ECF-9B1E-32124618C966}" type="datetimeFigureOut">
              <a:rPr lang="sk-SK" smtClean="0"/>
              <a:t>23. 4. 2024</a:t>
            </a:fld>
            <a:endParaRPr lang="sk-SK"/>
          </a:p>
        </p:txBody>
      </p:sp>
      <p:sp>
        <p:nvSpPr>
          <p:cNvPr id="3" name="Zástupný objekt pre pät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objekt pre číslo snímky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023612-BDA1-4160-8A2D-0F622D922E32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3954525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3" cy="23114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>
          <a:xfrm>
            <a:off x="2915543" y="1426281"/>
            <a:ext cx="3471863" cy="7039681"/>
          </a:xfrm>
        </p:spPr>
        <p:txBody>
          <a:bodyPr/>
          <a:lstStyle>
            <a:lvl1pPr>
              <a:defRPr sz="1800"/>
            </a:lvl1pPr>
            <a:lvl2pPr>
              <a:defRPr sz="1575"/>
            </a:lvl2pPr>
            <a:lvl3pPr>
              <a:defRPr sz="1350"/>
            </a:lvl3pPr>
            <a:lvl4pPr>
              <a:defRPr sz="1125"/>
            </a:lvl4pPr>
            <a:lvl5pPr>
              <a:defRPr sz="1125"/>
            </a:lvl5pPr>
            <a:lvl6pPr>
              <a:defRPr sz="1125"/>
            </a:lvl6pPr>
            <a:lvl7pPr>
              <a:defRPr sz="1125"/>
            </a:lvl7pPr>
            <a:lvl8pPr>
              <a:defRPr sz="1125"/>
            </a:lvl8pPr>
            <a:lvl9pPr>
              <a:defRPr sz="1125"/>
            </a:lvl9pPr>
          </a:lstStyle>
          <a:p>
            <a:pPr lvl="0"/>
            <a:r>
              <a:rPr lang="sk-SK" smtClean="0"/>
              <a:t>Upraviť štýly predlohy textu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objekt pre text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3" cy="5505627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lang="sk-SK" smtClean="0"/>
              <a:t>Upraviť štýly predlohy textu</a:t>
            </a:r>
          </a:p>
        </p:txBody>
      </p:sp>
      <p:sp>
        <p:nvSpPr>
          <p:cNvPr id="5" name="Zástupný objekt pre dá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099C6-5751-4ECF-9B1E-32124618C966}" type="datetimeFigureOut">
              <a:rPr lang="sk-SK" smtClean="0"/>
              <a:t>23. 4. 2024</a:t>
            </a:fld>
            <a:endParaRPr lang="sk-SK"/>
          </a:p>
        </p:txBody>
      </p:sp>
      <p:sp>
        <p:nvSpPr>
          <p:cNvPr id="6" name="Zástupný objekt pre pät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objekt pre číslo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023612-BDA1-4160-8A2D-0F622D922E32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3766556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3" cy="23114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objekt pre obrázok 2"/>
          <p:cNvSpPr>
            <a:spLocks noGrp="1"/>
          </p:cNvSpPr>
          <p:nvPr>
            <p:ph type="pic" idx="1"/>
          </p:nvPr>
        </p:nvSpPr>
        <p:spPr>
          <a:xfrm>
            <a:off x="2915543" y="1426281"/>
            <a:ext cx="3471863" cy="7039681"/>
          </a:xfrm>
        </p:spPr>
        <p:txBody>
          <a:bodyPr/>
          <a:lstStyle>
            <a:lvl1pPr marL="0" indent="0">
              <a:buNone/>
              <a:defRPr sz="1800"/>
            </a:lvl1pPr>
            <a:lvl2pPr marL="257175" indent="0">
              <a:buNone/>
              <a:defRPr sz="1575"/>
            </a:lvl2pPr>
            <a:lvl3pPr marL="514350" indent="0">
              <a:buNone/>
              <a:defRPr sz="1350"/>
            </a:lvl3pPr>
            <a:lvl4pPr marL="771525" indent="0">
              <a:buNone/>
              <a:defRPr sz="1125"/>
            </a:lvl4pPr>
            <a:lvl5pPr marL="1028700" indent="0">
              <a:buNone/>
              <a:defRPr sz="1125"/>
            </a:lvl5pPr>
            <a:lvl6pPr marL="1285875" indent="0">
              <a:buNone/>
              <a:defRPr sz="1125"/>
            </a:lvl6pPr>
            <a:lvl7pPr marL="1543050" indent="0">
              <a:buNone/>
              <a:defRPr sz="1125"/>
            </a:lvl7pPr>
            <a:lvl8pPr marL="1800225" indent="0">
              <a:buNone/>
              <a:defRPr sz="1125"/>
            </a:lvl8pPr>
            <a:lvl9pPr marL="2057400" indent="0">
              <a:buNone/>
              <a:defRPr sz="1125"/>
            </a:lvl9pPr>
          </a:lstStyle>
          <a:p>
            <a:endParaRPr lang="sk-SK"/>
          </a:p>
        </p:txBody>
      </p:sp>
      <p:sp>
        <p:nvSpPr>
          <p:cNvPr id="4" name="Zástupný objekt pre text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3" cy="5505627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lang="sk-SK" smtClean="0"/>
              <a:t>Upraviť štýly predlohy textu</a:t>
            </a:r>
          </a:p>
        </p:txBody>
      </p:sp>
      <p:sp>
        <p:nvSpPr>
          <p:cNvPr id="5" name="Zástupný objekt pre dá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099C6-5751-4ECF-9B1E-32124618C966}" type="datetimeFigureOut">
              <a:rPr lang="sk-SK" smtClean="0"/>
              <a:t>23. 4. 2024</a:t>
            </a:fld>
            <a:endParaRPr lang="sk-SK"/>
          </a:p>
        </p:txBody>
      </p:sp>
      <p:sp>
        <p:nvSpPr>
          <p:cNvPr id="6" name="Zástupný objekt pre pät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objekt pre číslo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023612-BDA1-4160-8A2D-0F622D922E32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6988888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nadpis 1"/>
          <p:cNvSpPr>
            <a:spLocks noGrp="1"/>
          </p:cNvSpPr>
          <p:nvPr>
            <p:ph type="title"/>
          </p:nvPr>
        </p:nvSpPr>
        <p:spPr>
          <a:xfrm>
            <a:off x="471488" y="527404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objekt pre text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 smtClean="0"/>
              <a:t>Upraviť štýly predlohy textu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objekt pre dátum 3"/>
          <p:cNvSpPr>
            <a:spLocks noGrp="1"/>
          </p:cNvSpPr>
          <p:nvPr>
            <p:ph type="dt" sz="half" idx="2"/>
          </p:nvPr>
        </p:nvSpPr>
        <p:spPr>
          <a:xfrm>
            <a:off x="471488" y="9181395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8099C6-5751-4ECF-9B1E-32124618C966}" type="datetimeFigureOut">
              <a:rPr lang="sk-SK" smtClean="0"/>
              <a:t>23. 4. 2024</a:t>
            </a:fld>
            <a:endParaRPr lang="sk-SK"/>
          </a:p>
        </p:txBody>
      </p:sp>
      <p:sp>
        <p:nvSpPr>
          <p:cNvPr id="5" name="Zástupný objekt pre pätu 4"/>
          <p:cNvSpPr>
            <a:spLocks noGrp="1"/>
          </p:cNvSpPr>
          <p:nvPr>
            <p:ph type="ftr" sz="quarter" idx="3"/>
          </p:nvPr>
        </p:nvSpPr>
        <p:spPr>
          <a:xfrm>
            <a:off x="2271713" y="9181395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k-SK"/>
          </a:p>
        </p:txBody>
      </p:sp>
      <p:sp>
        <p:nvSpPr>
          <p:cNvPr id="6" name="Zástupný objekt pre číslo snímky 5"/>
          <p:cNvSpPr>
            <a:spLocks noGrp="1"/>
          </p:cNvSpPr>
          <p:nvPr>
            <p:ph type="sldNum" sz="quarter" idx="4"/>
          </p:nvPr>
        </p:nvSpPr>
        <p:spPr>
          <a:xfrm>
            <a:off x="4843463" y="9181395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023612-BDA1-4160-8A2D-0F622D922E32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7870753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3" r:id="rId1"/>
    <p:sldLayoutId id="2147483784" r:id="rId2"/>
    <p:sldLayoutId id="2147483785" r:id="rId3"/>
    <p:sldLayoutId id="2147483786" r:id="rId4"/>
    <p:sldLayoutId id="2147483787" r:id="rId5"/>
    <p:sldLayoutId id="2147483788" r:id="rId6"/>
    <p:sldLayoutId id="2147483789" r:id="rId7"/>
    <p:sldLayoutId id="2147483790" r:id="rId8"/>
    <p:sldLayoutId id="2147483791" r:id="rId9"/>
    <p:sldLayoutId id="2147483792" r:id="rId10"/>
    <p:sldLayoutId id="2147483793" r:id="rId11"/>
  </p:sldLayoutIdLst>
  <p:txStyles>
    <p:titleStyle>
      <a:lvl1pPr algn="l" defTabSz="514350" rtl="0" eaLnBrk="1" latinLnBrk="0" hangingPunct="1">
        <a:lnSpc>
          <a:spcPct val="90000"/>
        </a:lnSpc>
        <a:spcBef>
          <a:spcPct val="0"/>
        </a:spcBef>
        <a:buNone/>
        <a:defRPr sz="247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28588" indent="-128588" algn="l" defTabSz="51435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1575" kern="1200">
          <a:solidFill>
            <a:schemeClr val="tx1"/>
          </a:solidFill>
          <a:latin typeface="+mn-lt"/>
          <a:ea typeface="+mn-ea"/>
          <a:cs typeface="+mn-cs"/>
        </a:defRPr>
      </a:lvl1pPr>
      <a:lvl2pPr marL="38576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4293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125" kern="1200">
          <a:solidFill>
            <a:schemeClr val="tx1"/>
          </a:solidFill>
          <a:latin typeface="+mn-lt"/>
          <a:ea typeface="+mn-ea"/>
          <a:cs typeface="+mn-cs"/>
        </a:defRPr>
      </a:lvl3pPr>
      <a:lvl4pPr marL="90011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15728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41446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67163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92881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18598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k-SK"/>
      </a:defPPr>
      <a:lvl1pPr marL="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1pPr>
      <a:lvl2pPr marL="25717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2pPr>
      <a:lvl3pPr marL="51435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3pPr>
      <a:lvl4pPr marL="77152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02870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28587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54305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80022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3" Type="http://schemas.microsoft.com/office/2007/relationships/hdphoto" Target="../media/hdphoto1.wdp"/><Relationship Id="rId7" Type="http://schemas.openxmlformats.org/officeDocument/2006/relationships/image" Target="../media/image5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D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lokTextu 3"/>
          <p:cNvSpPr txBox="1"/>
          <p:nvPr/>
        </p:nvSpPr>
        <p:spPr>
          <a:xfrm>
            <a:off x="695337" y="48762"/>
            <a:ext cx="519112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k-SK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Narrow" panose="020B0606020202030204" pitchFamily="34" charset="0"/>
              </a:rPr>
              <a:t>Hľadá sa pozorovateľ/ka fenologickej siete pre </a:t>
            </a:r>
          </a:p>
          <a:p>
            <a:pPr algn="ctr"/>
            <a:r>
              <a:rPr lang="sk-SK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Narrow" panose="020B0606020202030204" pitchFamily="34" charset="0"/>
              </a:rPr>
              <a:t>Slovenský hydrometeorologický ústav</a:t>
            </a:r>
          </a:p>
        </p:txBody>
      </p:sp>
      <p:pic>
        <p:nvPicPr>
          <p:cNvPr id="6" name="Obrázok 5"/>
          <p:cNvPicPr>
            <a:picLocks noChangeAspect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contras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-211" t="-1333" r="76427" b="1333"/>
          <a:stretch/>
        </p:blipFill>
        <p:spPr>
          <a:xfrm>
            <a:off x="5566356" y="51772"/>
            <a:ext cx="1071563" cy="714375"/>
          </a:xfrm>
          <a:prstGeom prst="rect">
            <a:avLst/>
          </a:prstGeom>
        </p:spPr>
      </p:pic>
      <p:sp>
        <p:nvSpPr>
          <p:cNvPr id="7" name="Zaoblený obdĺžnik 6"/>
          <p:cNvSpPr/>
          <p:nvPr/>
        </p:nvSpPr>
        <p:spPr>
          <a:xfrm>
            <a:off x="1596442" y="858754"/>
            <a:ext cx="5041477" cy="1179510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sk-SK" sz="1200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Predmetom práce dobrovoľných pozorovateľov je pozorovanie fenologických fáz </a:t>
            </a:r>
            <a:r>
              <a:rPr lang="sk-SK" sz="1200" b="1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poľných plodín</a:t>
            </a:r>
            <a:r>
              <a:rPr lang="sk-SK" sz="1200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, </a:t>
            </a:r>
            <a:r>
              <a:rPr lang="sk-SK" sz="1200" b="1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lesných </a:t>
            </a:r>
            <a:r>
              <a:rPr lang="sk-SK" sz="1200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a </a:t>
            </a:r>
            <a:r>
              <a:rPr lang="sk-SK" sz="1200" b="1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ovocných drevín </a:t>
            </a:r>
            <a:r>
              <a:rPr lang="sk-SK" sz="1200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(kvitnutie, prvé listy, opadávanie listov, zrelosť plodov, a pod.), </a:t>
            </a:r>
            <a:r>
              <a:rPr lang="sk-SK" sz="1200" b="1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životných prejavov živočíchov </a:t>
            </a:r>
            <a:r>
              <a:rPr lang="sk-SK" sz="1200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(prílet a odlet sťahovavých vtákov) a </a:t>
            </a:r>
            <a:r>
              <a:rPr lang="sk-SK" sz="1200" b="1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výskyt živočíšnych škodcov rastlín</a:t>
            </a:r>
            <a:r>
              <a:rPr lang="sk-SK" sz="1200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 (prvý a hromadný výskyt pásavky zemiakovej).</a:t>
            </a:r>
            <a:endParaRPr lang="sk-SK" sz="1200" dirty="0">
              <a:solidFill>
                <a:schemeClr val="tx1"/>
              </a:solidFill>
              <a:latin typeface="Arial Narrow" panose="020B0606020202030204" pitchFamily="34" charset="0"/>
            </a:endParaRPr>
          </a:p>
        </p:txBody>
      </p:sp>
      <p:sp>
        <p:nvSpPr>
          <p:cNvPr id="10" name="Zaoblený obdĺžnik 9"/>
          <p:cNvSpPr/>
          <p:nvPr/>
        </p:nvSpPr>
        <p:spPr>
          <a:xfrm>
            <a:off x="2450936" y="3748446"/>
            <a:ext cx="4186983" cy="1209214"/>
          </a:xfrm>
          <a:prstGeom prst="roundRect">
            <a:avLst/>
          </a:prstGeom>
          <a:solidFill>
            <a:srgbClr val="FFFF66"/>
          </a:solidFill>
          <a:ln>
            <a:solidFill>
              <a:srgbClr val="FFFF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sk-SK" sz="1200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Pozorovanie sa vykonáva </a:t>
            </a:r>
            <a:r>
              <a:rPr lang="sk-SK" sz="1200" b="1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od marca do novembra </a:t>
            </a:r>
            <a:r>
              <a:rPr lang="sk-SK" sz="1200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daného kalendárneho roka, </a:t>
            </a:r>
            <a:r>
              <a:rPr lang="sk-SK" sz="1200" u="sng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vizuálne formou prechádzky</a:t>
            </a:r>
            <a:r>
              <a:rPr lang="sk-SK" sz="1200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, každý rok na tých istých pozorovaných lokalitách. Údaje sa </a:t>
            </a:r>
            <a:r>
              <a:rPr lang="sk-SK" sz="1200" u="sng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zapisujú vo forme dátumu </a:t>
            </a:r>
            <a:r>
              <a:rPr lang="sk-SK" sz="1200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do predpísaného tlačiva a následne sa zasielajú za uplynulý mesiac riadnou, prípadne elektronickou poštou na SHMÚ.</a:t>
            </a:r>
            <a:endParaRPr lang="sk-SK" sz="1200" dirty="0">
              <a:solidFill>
                <a:schemeClr val="tx1"/>
              </a:solidFill>
              <a:latin typeface="Arial Narrow" panose="020B0606020202030204" pitchFamily="34" charset="0"/>
            </a:endParaRPr>
          </a:p>
        </p:txBody>
      </p:sp>
      <p:sp>
        <p:nvSpPr>
          <p:cNvPr id="11" name="Zaoblený obdĺžnik 10"/>
          <p:cNvSpPr/>
          <p:nvPr/>
        </p:nvSpPr>
        <p:spPr>
          <a:xfrm>
            <a:off x="180099" y="5609550"/>
            <a:ext cx="4166836" cy="1094176"/>
          </a:xfrm>
          <a:prstGeom prst="roundRect">
            <a:avLst/>
          </a:prstGeom>
          <a:solidFill>
            <a:srgbClr val="FF9966"/>
          </a:solidFill>
          <a:ln>
            <a:solidFill>
              <a:srgbClr val="FF99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sk-SK" sz="1200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Táto činnosť sa vykonáva na základe </a:t>
            </a:r>
            <a:r>
              <a:rPr lang="sk-SK" sz="1200" u="sng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dohody o vykonaní práce </a:t>
            </a:r>
            <a:r>
              <a:rPr lang="sk-SK" sz="1200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uzavretej medzi zamestnávateľom a dobrovoľným pozorovateľom </a:t>
            </a:r>
            <a:r>
              <a:rPr lang="sk-SK" sz="1200" u="sng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na obdobie 1 roka </a:t>
            </a:r>
            <a:r>
              <a:rPr lang="sk-SK" sz="1200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a za výkon práce je pozorovateľovi poskytnutá odmena.</a:t>
            </a:r>
            <a:endParaRPr lang="sk-SK" sz="1200" dirty="0">
              <a:solidFill>
                <a:schemeClr val="tx1"/>
              </a:solidFill>
              <a:latin typeface="Arial Narrow" panose="020B0606020202030204" pitchFamily="34" charset="0"/>
            </a:endParaRPr>
          </a:p>
        </p:txBody>
      </p:sp>
      <p:sp>
        <p:nvSpPr>
          <p:cNvPr id="8" name="Zaoblený obdĺžnik 7"/>
          <p:cNvSpPr/>
          <p:nvPr/>
        </p:nvSpPr>
        <p:spPr>
          <a:xfrm>
            <a:off x="206169" y="2477730"/>
            <a:ext cx="4275965" cy="1192447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sk-SK" sz="1200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Ide o </a:t>
            </a:r>
            <a:r>
              <a:rPr lang="sk-SK" sz="1200" u="sng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sledovanie a zaznamenávanie priebehu celého</a:t>
            </a:r>
            <a:r>
              <a:rPr lang="sk-SK" sz="1200" b="1" u="sng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 </a:t>
            </a:r>
            <a:r>
              <a:rPr lang="sk-SK" sz="1200" u="sng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vegetačného </a:t>
            </a:r>
            <a:r>
              <a:rPr lang="sk-SK" sz="1200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obdobia vopred zvolených </a:t>
            </a:r>
            <a:r>
              <a:rPr lang="sk-SK" sz="1200" b="1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druhov rastlín </a:t>
            </a:r>
            <a:r>
              <a:rPr lang="sk-SK" sz="1200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(pšenica, jačmeň, zemiaky, byliny a trávy, lesné stromy, ovocné stromy) a sezónnych </a:t>
            </a:r>
            <a:r>
              <a:rPr lang="sk-SK" sz="1200" b="1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živočíchov</a:t>
            </a:r>
            <a:r>
              <a:rPr lang="sk-SK" sz="1200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 (lastovičky, bociany, škovránky), podľa výskytu v danej oblasti.</a:t>
            </a:r>
            <a:endParaRPr lang="sk-SK" sz="1200" dirty="0">
              <a:solidFill>
                <a:schemeClr val="tx1"/>
              </a:solidFill>
              <a:latin typeface="Arial Narrow" panose="020B0606020202030204" pitchFamily="34" charset="0"/>
            </a:endParaRPr>
          </a:p>
        </p:txBody>
      </p:sp>
      <p:pic>
        <p:nvPicPr>
          <p:cNvPr id="15" name="Obrázok 14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628" t="11621" r="17287" b="18094"/>
          <a:stretch/>
        </p:blipFill>
        <p:spPr>
          <a:xfrm>
            <a:off x="206169" y="723081"/>
            <a:ext cx="1152000" cy="1695266"/>
          </a:xfrm>
          <a:prstGeom prst="rect">
            <a:avLst/>
          </a:prstGeom>
        </p:spPr>
      </p:pic>
      <p:sp>
        <p:nvSpPr>
          <p:cNvPr id="12" name="Zaoblený obdĺžnik 11"/>
          <p:cNvSpPr/>
          <p:nvPr/>
        </p:nvSpPr>
        <p:spPr>
          <a:xfrm>
            <a:off x="2450936" y="6826774"/>
            <a:ext cx="4186983" cy="840100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sk-SK" sz="1200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Získané údaje slúžia na monitorovanie nástupu, priebehu a doznievania vybraných fenologických fáz stromov a rastlín v závislosti od priebehu počasia.</a:t>
            </a:r>
            <a:endParaRPr lang="sk-SK" sz="1200" dirty="0">
              <a:solidFill>
                <a:schemeClr val="tx1"/>
              </a:solidFill>
              <a:latin typeface="Arial Narrow" panose="020B0606020202030204" pitchFamily="34" charset="0"/>
            </a:endParaRPr>
          </a:p>
        </p:txBody>
      </p:sp>
      <p:sp>
        <p:nvSpPr>
          <p:cNvPr id="13" name="Zaoblený obdĺžnik 12"/>
          <p:cNvSpPr/>
          <p:nvPr/>
        </p:nvSpPr>
        <p:spPr>
          <a:xfrm>
            <a:off x="180099" y="8567662"/>
            <a:ext cx="3862512" cy="909899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sk-SK" sz="1200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Pre dobrovoľného pozorovateľa zabezpečujeme po vzájomnej dohode metodické usmernenie v mieste bydliska alebo pracoviska, tlačivá a pomôcky pre vykonávanie tejto činnosti.</a:t>
            </a:r>
            <a:endParaRPr lang="sk-SK" sz="1200" dirty="0">
              <a:solidFill>
                <a:schemeClr val="tx1"/>
              </a:solidFill>
              <a:latin typeface="Arial Narrow" panose="020B0606020202030204" pitchFamily="34" charset="0"/>
            </a:endParaRPr>
          </a:p>
        </p:txBody>
      </p:sp>
      <p:sp>
        <p:nvSpPr>
          <p:cNvPr id="14" name="Zaoblený obdĺžnik 13"/>
          <p:cNvSpPr/>
          <p:nvPr/>
        </p:nvSpPr>
        <p:spPr>
          <a:xfrm>
            <a:off x="4206766" y="7789922"/>
            <a:ext cx="2431153" cy="2015594"/>
          </a:xfrm>
          <a:prstGeom prst="roundRect">
            <a:avLst/>
          </a:prstGeom>
          <a:solidFill>
            <a:srgbClr val="FF99CC"/>
          </a:solidFill>
          <a:ln>
            <a:solidFill>
              <a:srgbClr val="FF99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sk-SK" sz="1200" u="sng" smtClean="0">
                <a:solidFill>
                  <a:schemeClr val="tx1"/>
                </a:solidFill>
                <a:latin typeface="Arial Narrow" panose="020B0606020202030204" pitchFamily="34" charset="0"/>
              </a:rPr>
              <a:t>Kontaktná osoba</a:t>
            </a:r>
            <a:r>
              <a:rPr lang="sk-SK" sz="1200" smtClean="0">
                <a:solidFill>
                  <a:schemeClr val="tx1"/>
                </a:solidFill>
                <a:latin typeface="Arial Narrow" panose="020B0606020202030204" pitchFamily="34" charset="0"/>
              </a:rPr>
              <a:t>:</a:t>
            </a:r>
            <a:endParaRPr lang="sk-SK" sz="1200" dirty="0">
              <a:solidFill>
                <a:schemeClr val="tx1"/>
              </a:solidFill>
              <a:latin typeface="Arial Narrow" panose="020B0606020202030204" pitchFamily="34" charset="0"/>
            </a:endParaRPr>
          </a:p>
          <a:p>
            <a:pPr algn="just"/>
            <a:endParaRPr lang="sk-SK" sz="1200" dirty="0">
              <a:solidFill>
                <a:schemeClr val="tx1"/>
              </a:solidFill>
              <a:latin typeface="Arial Narrow" panose="020B0606020202030204" pitchFamily="34" charset="0"/>
            </a:endParaRPr>
          </a:p>
          <a:p>
            <a:pPr algn="ctr"/>
            <a:r>
              <a:rPr lang="sk-SK" sz="1200" b="1" dirty="0">
                <a:solidFill>
                  <a:schemeClr val="tx1"/>
                </a:solidFill>
                <a:latin typeface="Arial Narrow" panose="020B0606020202030204" pitchFamily="34" charset="0"/>
              </a:rPr>
              <a:t>Drahomíra Galová</a:t>
            </a:r>
          </a:p>
          <a:p>
            <a:pPr algn="ctr"/>
            <a:r>
              <a:rPr lang="sk-SK" sz="1000" dirty="0">
                <a:solidFill>
                  <a:schemeClr val="tx1"/>
                </a:solidFill>
                <a:latin typeface="Arial Narrow" panose="020B0606020202030204" pitchFamily="34" charset="0"/>
              </a:rPr>
              <a:t>odbor Klimatologická služba Bratislava</a:t>
            </a:r>
          </a:p>
          <a:p>
            <a:pPr algn="ctr"/>
            <a:r>
              <a:rPr lang="sk-SK" sz="1200" dirty="0" err="1">
                <a:solidFill>
                  <a:schemeClr val="tx1"/>
                </a:solidFill>
                <a:latin typeface="Arial Narrow" panose="020B0606020202030204" pitchFamily="34" charset="0"/>
              </a:rPr>
              <a:t>Jeséniova</a:t>
            </a:r>
            <a:r>
              <a:rPr lang="sk-SK" sz="1200" dirty="0">
                <a:solidFill>
                  <a:schemeClr val="tx1"/>
                </a:solidFill>
                <a:latin typeface="Arial Narrow" panose="020B0606020202030204" pitchFamily="34" charset="0"/>
              </a:rPr>
              <a:t> 37</a:t>
            </a:r>
          </a:p>
          <a:p>
            <a:pPr algn="ctr"/>
            <a:r>
              <a:rPr lang="sk-SK" sz="1200" dirty="0">
                <a:solidFill>
                  <a:schemeClr val="tx1"/>
                </a:solidFill>
                <a:latin typeface="Arial Narrow" panose="020B0606020202030204" pitchFamily="34" charset="0"/>
              </a:rPr>
              <a:t>833 15 Bratislava</a:t>
            </a:r>
          </a:p>
          <a:p>
            <a:pPr algn="just"/>
            <a:r>
              <a:rPr lang="sk-SK" sz="1200" dirty="0">
                <a:solidFill>
                  <a:schemeClr val="tx1"/>
                </a:solidFill>
                <a:latin typeface="Arial Narrow" panose="020B0606020202030204" pitchFamily="34" charset="0"/>
              </a:rPr>
              <a:t>d</a:t>
            </a:r>
            <a:r>
              <a:rPr lang="sk-SK" sz="1200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rahomira.galova@shmu.sk</a:t>
            </a:r>
            <a:endParaRPr lang="sk-SK" sz="1200" dirty="0">
              <a:solidFill>
                <a:schemeClr val="tx1"/>
              </a:solidFill>
              <a:latin typeface="Arial Narrow" panose="020B0606020202030204" pitchFamily="34" charset="0"/>
            </a:endParaRPr>
          </a:p>
          <a:p>
            <a:pPr algn="just"/>
            <a:r>
              <a:rPr lang="sk-SK" sz="1200" dirty="0">
                <a:solidFill>
                  <a:schemeClr val="tx1"/>
                </a:solidFill>
                <a:latin typeface="Arial Narrow" panose="020B0606020202030204" pitchFamily="34" charset="0"/>
              </a:rPr>
              <a:t>02/5941 5440</a:t>
            </a:r>
          </a:p>
          <a:p>
            <a:pPr algn="just"/>
            <a:r>
              <a:rPr lang="sk-SK" sz="1200" dirty="0">
                <a:solidFill>
                  <a:schemeClr val="tx1"/>
                </a:solidFill>
                <a:latin typeface="Arial Narrow" panose="020B0606020202030204" pitchFamily="34" charset="0"/>
              </a:rPr>
              <a:t>0917 828 263</a:t>
            </a:r>
          </a:p>
        </p:txBody>
      </p:sp>
      <p:pic>
        <p:nvPicPr>
          <p:cNvPr id="16" name="Obrázok 15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019" t="5635" r="15464" b="1"/>
          <a:stretch/>
        </p:blipFill>
        <p:spPr>
          <a:xfrm>
            <a:off x="4693919" y="2098998"/>
            <a:ext cx="1872000" cy="1588713"/>
          </a:xfrm>
          <a:prstGeom prst="rect">
            <a:avLst/>
          </a:prstGeom>
        </p:spPr>
      </p:pic>
      <p:pic>
        <p:nvPicPr>
          <p:cNvPr id="17" name="Obrázok 16"/>
          <p:cNvPicPr>
            <a:picLocks noChangeAspect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404" t="14755" r="20877" b="6881"/>
          <a:stretch/>
        </p:blipFill>
        <p:spPr>
          <a:xfrm>
            <a:off x="206169" y="3748446"/>
            <a:ext cx="2052000" cy="1780880"/>
          </a:xfrm>
          <a:prstGeom prst="rect">
            <a:avLst/>
          </a:prstGeom>
        </p:spPr>
      </p:pic>
      <p:pic>
        <p:nvPicPr>
          <p:cNvPr id="18" name="Obrázok 17"/>
          <p:cNvPicPr>
            <a:picLocks noChangeAspect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982"/>
          <a:stretch/>
        </p:blipFill>
        <p:spPr>
          <a:xfrm>
            <a:off x="4441919" y="5035930"/>
            <a:ext cx="2124000" cy="1712574"/>
          </a:xfrm>
          <a:prstGeom prst="rect">
            <a:avLst/>
          </a:prstGeom>
        </p:spPr>
      </p:pic>
      <p:pic>
        <p:nvPicPr>
          <p:cNvPr id="2" name="Obrázok 1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0099" y="6826774"/>
            <a:ext cx="2160000" cy="16178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76936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ív balík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229</TotalTime>
  <Words>249</Words>
  <Application>Microsoft Office PowerPoint</Application>
  <PresentationFormat>A4 (210 x 297 mm)</PresentationFormat>
  <Paragraphs>17</Paragraphs>
  <Slides>1</Slides>
  <Notes>0</Notes>
  <HiddenSlides>0</HiddenSlides>
  <MMClips>0</MMClips>
  <ScaleCrop>false</ScaleCrop>
  <HeadingPairs>
    <vt:vector size="6" baseType="variant">
      <vt:variant>
        <vt:lpstr>Použité písma</vt:lpstr>
      </vt:variant>
      <vt:variant>
        <vt:i4>4</vt:i4>
      </vt:variant>
      <vt:variant>
        <vt:lpstr>Motív</vt:lpstr>
      </vt:variant>
      <vt:variant>
        <vt:i4>1</vt:i4>
      </vt:variant>
      <vt:variant>
        <vt:lpstr>Nadpisy snímok</vt:lpstr>
      </vt:variant>
      <vt:variant>
        <vt:i4>1</vt:i4>
      </vt:variant>
    </vt:vector>
  </HeadingPairs>
  <TitlesOfParts>
    <vt:vector size="6" baseType="lpstr">
      <vt:lpstr>Arial</vt:lpstr>
      <vt:lpstr>Arial Narrow</vt:lpstr>
      <vt:lpstr>Calibri</vt:lpstr>
      <vt:lpstr>Calibri Light</vt:lpstr>
      <vt:lpstr>Motív balíka Office</vt:lpstr>
      <vt:lpstr>Prezentácia programu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Prezentácia programu PowerPoint</dc:title>
  <dc:creator>Hradiská Lucia</dc:creator>
  <cp:lastModifiedBy>Galová Drahomíra</cp:lastModifiedBy>
  <cp:revision>30</cp:revision>
  <cp:lastPrinted>2024-03-19T08:03:01Z</cp:lastPrinted>
  <dcterms:created xsi:type="dcterms:W3CDTF">2024-03-18T11:02:56Z</dcterms:created>
  <dcterms:modified xsi:type="dcterms:W3CDTF">2024-04-23T09:29:19Z</dcterms:modified>
</cp:coreProperties>
</file>